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4" r:id="rId6"/>
    <p:sldId id="275" r:id="rId7"/>
    <p:sldId id="276" r:id="rId8"/>
    <p:sldId id="278" r:id="rId9"/>
    <p:sldId id="277" r:id="rId10"/>
    <p:sldId id="280" r:id="rId11"/>
    <p:sldId id="273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5990" autoAdjust="0"/>
  </p:normalViewPr>
  <p:slideViewPr>
    <p:cSldViewPr snapToGrid="0" showGuides="1">
      <p:cViewPr varScale="1">
        <p:scale>
          <a:sx n="75" d="100"/>
          <a:sy n="75" d="100"/>
        </p:scale>
        <p:origin x="48" y="7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6/17/2026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yepics.github.io/pyep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pics-base.github.io/p4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caspy.readthedocs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684A-C8F9-C177-59F0-AD59E31B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8112-C941-9ED6-FB9A-F18250DB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872343"/>
            <a:ext cx="11275859" cy="4495800"/>
          </a:xfrm>
        </p:spPr>
        <p:txBody>
          <a:bodyPr/>
          <a:lstStyle/>
          <a:p>
            <a:r>
              <a:rPr lang="en-US" dirty="0"/>
              <a:t>Is very popular</a:t>
            </a:r>
          </a:p>
          <a:p>
            <a:r>
              <a:rPr lang="en-US" dirty="0"/>
              <a:t>Can be very powerful</a:t>
            </a:r>
          </a:p>
          <a:p>
            <a:r>
              <a:rPr lang="en-US" dirty="0"/>
              <a:t>Is comparably easy to learn</a:t>
            </a:r>
          </a:p>
          <a:p>
            <a:r>
              <a:rPr lang="en-US" dirty="0"/>
              <a:t>Is a scripting language</a:t>
            </a:r>
          </a:p>
          <a:p>
            <a:pPr lvl="1"/>
            <a:r>
              <a:rPr lang="en-US" dirty="0"/>
              <a:t>Great for quick scripts</a:t>
            </a:r>
          </a:p>
          <a:p>
            <a:pPr lvl="1"/>
            <a:r>
              <a:rPr lang="en-US" dirty="0"/>
              <a:t>No type safety</a:t>
            </a:r>
          </a:p>
          <a:p>
            <a:pPr lvl="1"/>
            <a:r>
              <a:rPr lang="en-US" dirty="0"/>
              <a:t>No compilation &amp; linking of the complete program</a:t>
            </a:r>
          </a:p>
          <a:p>
            <a:pPr lvl="1"/>
            <a:r>
              <a:rPr lang="en-US" dirty="0"/>
              <a:t>Terrible for larger code that is to be maintained for a long time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3EFAD2-8BEF-734C-46EA-1D6AC421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" y="112025"/>
            <a:ext cx="4963886" cy="14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BA70C-CCD5-B6FE-0BAA-513A55832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247" y="112025"/>
            <a:ext cx="6476833" cy="296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BBE89C-B3E1-D71A-FAF8-3201C606021F}"/>
              </a:ext>
            </a:extLst>
          </p:cNvPr>
          <p:cNvSpPr/>
          <p:nvPr/>
        </p:nvSpPr>
        <p:spPr>
          <a:xfrm>
            <a:off x="5745018" y="111167"/>
            <a:ext cx="942109" cy="25828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5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3ADB-8E3B-E3BF-62D2-85333F04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and EPICS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82ECAB-D664-2703-C0AD-0A2FD0DFA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923905"/>
              </p:ext>
            </p:extLst>
          </p:nvPr>
        </p:nvGraphicFramePr>
        <p:xfrm>
          <a:off x="1797506" y="1882773"/>
          <a:ext cx="7912551" cy="21993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8619">
                  <a:extLst>
                    <a:ext uri="{9D8B030D-6E8A-4147-A177-3AD203B41FA5}">
                      <a16:colId xmlns:a16="http://schemas.microsoft.com/office/drawing/2014/main" val="2896400614"/>
                    </a:ext>
                  </a:extLst>
                </a:gridCol>
                <a:gridCol w="3876415">
                  <a:extLst>
                    <a:ext uri="{9D8B030D-6E8A-4147-A177-3AD203B41FA5}">
                      <a16:colId xmlns:a16="http://schemas.microsoft.com/office/drawing/2014/main" val="1657513532"/>
                    </a:ext>
                  </a:extLst>
                </a:gridCol>
                <a:gridCol w="2637517">
                  <a:extLst>
                    <a:ext uri="{9D8B030D-6E8A-4147-A177-3AD203B41FA5}">
                      <a16:colId xmlns:a16="http://schemas.microsoft.com/office/drawing/2014/main" val="355763348"/>
                    </a:ext>
                  </a:extLst>
                </a:gridCol>
              </a:tblGrid>
              <a:tr h="733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Channel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PV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919750"/>
                  </a:ext>
                </a:extLst>
              </a:tr>
              <a:tr h="733123">
                <a:tc>
                  <a:txBody>
                    <a:bodyPr/>
                    <a:lstStyle/>
                    <a:p>
                      <a:r>
                        <a:rPr lang="en-US" b="1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PyEPICS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P4P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36649"/>
                  </a:ext>
                </a:extLst>
              </a:tr>
              <a:tr h="733123">
                <a:tc>
                  <a:txBody>
                    <a:bodyPr/>
                    <a:lstStyle/>
                    <a:p>
                      <a:r>
                        <a:rPr lang="en-US" b="1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PCASPY,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PyDevice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P4P</a:t>
                      </a:r>
                      <a:r>
                        <a:rPr lang="en-US" dirty="0"/>
                        <a:t>,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PyDevice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040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79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FA4D-B460-1701-47C4-F41CD15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1"/>
            <a:ext cx="11430000" cy="792480"/>
          </a:xfrm>
        </p:spPr>
        <p:txBody>
          <a:bodyPr/>
          <a:lstStyle/>
          <a:p>
            <a:r>
              <a:rPr lang="en-US" dirty="0" err="1"/>
              <a:t>PyEPICS</a:t>
            </a:r>
            <a:r>
              <a:rPr lang="en-US" dirty="0"/>
              <a:t>: Channel Access Client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03C50-826B-81FD-AA98-B96CB67AF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53048"/>
            <a:ext cx="6026961" cy="491915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Easiest ‘caput’, ‘</a:t>
            </a:r>
            <a:r>
              <a:rPr lang="en-US" dirty="0" err="1">
                <a:solidFill>
                  <a:srgbClr val="00B050"/>
                </a:solidFill>
              </a:rPr>
              <a:t>caget</a:t>
            </a:r>
            <a:r>
              <a:rPr lang="en-US" dirty="0">
                <a:solidFill>
                  <a:srgbClr val="00B050"/>
                </a:solidFill>
              </a:rPr>
              <a:t>’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type of client</a:t>
            </a:r>
          </a:p>
          <a:p>
            <a:pPr lvl="1"/>
            <a:r>
              <a:rPr lang="en-US" dirty="0"/>
              <a:t>Keeps all used channels open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caget</a:t>
            </a:r>
            <a:r>
              <a:rPr lang="en-US" dirty="0"/>
              <a:t>’ will internally ‘monitor’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Tends to give best performance for simple scripts</a:t>
            </a:r>
          </a:p>
          <a:p>
            <a:pPr>
              <a:buFont typeface="Wingdings" pitchFamily="2" charset="2"/>
              <a:buChar char="à"/>
            </a:pPr>
            <a:endParaRPr lang="en-US" dirty="0"/>
          </a:p>
          <a:p>
            <a:r>
              <a:rPr lang="en-US" dirty="0"/>
              <a:t>Also offers low level “PV” API</a:t>
            </a:r>
          </a:p>
          <a:p>
            <a:pPr lvl="1"/>
            <a:r>
              <a:rPr lang="en-US" sz="2400" dirty="0">
                <a:hlinkClick r:id="rId2"/>
              </a:rPr>
              <a:t>https://pyepics.github.io/pyepics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FF739-4755-8B30-7770-EB30CEAF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0" y="143817"/>
            <a:ext cx="4868417" cy="351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03F57-6B70-DB67-4E44-BE59FF900169}"/>
              </a:ext>
            </a:extLst>
          </p:cNvPr>
          <p:cNvSpPr txBox="1"/>
          <p:nvPr/>
        </p:nvSpPr>
        <p:spPr>
          <a:xfrm>
            <a:off x="7108660" y="6242048"/>
            <a:ext cx="434606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/examples/19_python/ca*.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py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49D05833-9FFF-7F3A-5AD1-C5F0CBDB6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949" y="3803646"/>
            <a:ext cx="4859521" cy="205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21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3DC0-D376-AD15-75A8-FE1603BA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P4P: PVA Access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0EDF6-9AC1-589C-3049-704BC6773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148688" cy="4047778"/>
          </a:xfrm>
        </p:spPr>
        <p:txBody>
          <a:bodyPr/>
          <a:lstStyle/>
          <a:p>
            <a:r>
              <a:rPr lang="en-US" dirty="0"/>
              <a:t>.. and Server</a:t>
            </a:r>
          </a:p>
          <a:p>
            <a:r>
              <a:rPr lang="en-US" dirty="0"/>
              <a:t>Provides “PV” type API, no caching or internal monitoring as in </a:t>
            </a:r>
            <a:r>
              <a:rPr lang="en-US" dirty="0" err="1"/>
              <a:t>PyEPICS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https://epics-base.github.io/p4p</a:t>
            </a:r>
            <a:endParaRPr lang="en-US" dirty="0"/>
          </a:p>
          <a:p>
            <a:pPr marL="398463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66FB4-1C90-2150-9DF6-309407016456}"/>
              </a:ext>
            </a:extLst>
          </p:cNvPr>
          <p:cNvSpPr txBox="1"/>
          <p:nvPr/>
        </p:nvSpPr>
        <p:spPr>
          <a:xfrm>
            <a:off x="6776603" y="5701513"/>
            <a:ext cx="431881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/examples/15_pvaccess/*.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py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2D9549BE-09D0-F36A-F357-15CB468E8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603" y="1295399"/>
            <a:ext cx="4792383" cy="249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D64F2996-A4A8-A457-71D6-AF272320A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603" y="4295722"/>
            <a:ext cx="2813711" cy="96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0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2553-8781-E4EE-CF57-9878A5AB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PCASPY: Channel Access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90F4E-B4B2-6214-1634-1ACB3996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80457"/>
            <a:ext cx="7030431" cy="4735286"/>
          </a:xfrm>
        </p:spPr>
        <p:txBody>
          <a:bodyPr/>
          <a:lstStyle/>
          <a:p>
            <a:r>
              <a:rPr lang="en-US" dirty="0"/>
              <a:t>Creates Channel Access channels</a:t>
            </a:r>
          </a:p>
          <a:p>
            <a:pPr lvl="1"/>
            <a:r>
              <a:rPr lang="en-US" dirty="0"/>
              <a:t>Support DBR_DOUBLE, DBR_CTRL_DOUBLE, ..</a:t>
            </a:r>
          </a:p>
          <a:p>
            <a:pPr lvl="1"/>
            <a:r>
              <a:rPr lang="en-US" dirty="0"/>
              <a:t>GUIs can show value with time stamp, units, precision, …</a:t>
            </a:r>
          </a:p>
          <a:p>
            <a:r>
              <a:rPr lang="en-US" dirty="0"/>
              <a:t>There is no IOC, no “records”</a:t>
            </a:r>
          </a:p>
          <a:p>
            <a:pPr lvl="1"/>
            <a:r>
              <a:rPr lang="en-US" dirty="0"/>
              <a:t>No SCAN, DESC, EGU, PREC, CALC, INP, … fields</a:t>
            </a:r>
          </a:p>
          <a:p>
            <a:r>
              <a:rPr lang="en-US" dirty="0">
                <a:hlinkClick r:id="rId2"/>
              </a:rPr>
              <a:t>https://pcaspy.readthedocs.io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F45481DB-178C-B688-58E0-46F8CC0ED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08" y="1185199"/>
            <a:ext cx="2214963" cy="130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232011-D2FE-E95B-C82C-81E131CA8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808" y="5279109"/>
            <a:ext cx="3202355" cy="45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ext&#10;&#10;AI-generated content may be incorrect.">
            <a:extLst>
              <a:ext uri="{FF2B5EF4-FFF2-40B4-BE49-F238E27FC236}">
                <a16:creationId xmlns:a16="http://schemas.microsoft.com/office/drawing/2014/main" id="{DF03F581-AC3B-DF18-CC49-FDAE08A0E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808" y="2738457"/>
            <a:ext cx="4429928" cy="229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12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5E76-69C9-7F23-B027-1BCA9B60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PyDevice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A465-F2D0-0E9A-02D6-BE9F2A8D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interface for records on an IOC</a:t>
            </a:r>
          </a:p>
          <a:p>
            <a:r>
              <a:rPr lang="en-US" dirty="0"/>
              <a:t>IOC may be accessed via CA or PVA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Now best option for a CA or PVA </a:t>
            </a:r>
            <a:r>
              <a:rPr lang="en-US">
                <a:sym typeface="Wingdings" pitchFamily="2" charset="2"/>
              </a:rPr>
              <a:t>server,</a:t>
            </a:r>
            <a:br>
              <a:rPr lang="en-US">
                <a:sym typeface="Wingdings" pitchFamily="2" charset="2"/>
              </a:rPr>
            </a:br>
            <a:r>
              <a:rPr lang="en-US">
                <a:sym typeface="Wingdings" pitchFamily="2" charset="2"/>
              </a:rPr>
              <a:t>    see next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9C08-AD89-3B48-BC96-3C79582E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CF418-2380-F549-8D84-D8331DC4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555668"/>
            <a:ext cx="11430000" cy="4145845"/>
          </a:xfrm>
        </p:spPr>
        <p:txBody>
          <a:bodyPr/>
          <a:lstStyle/>
          <a:p>
            <a:r>
              <a:rPr lang="en-US" dirty="0"/>
              <a:t>There are CA and PVA client and server modules for Python</a:t>
            </a:r>
          </a:p>
          <a:p>
            <a:r>
              <a:rPr lang="en-US" dirty="0"/>
              <a:t>For dependable automation, remember get/put-callback</a:t>
            </a:r>
          </a:p>
          <a:p>
            <a:pPr marL="398463" lvl="1" indent="0">
              <a:buNone/>
            </a:pPr>
            <a:r>
              <a:rPr lang="en-US" dirty="0"/>
              <a:t>.. See busy record</a:t>
            </a:r>
          </a:p>
        </p:txBody>
      </p:sp>
    </p:spTree>
    <p:extLst>
      <p:ext uri="{BB962C8B-B14F-4D97-AF65-F5344CB8AC3E}">
        <p14:creationId xmlns:p14="http://schemas.microsoft.com/office/powerpoint/2010/main" val="321995743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Wingdings</vt:lpstr>
      <vt:lpstr>ORNL</vt:lpstr>
      <vt:lpstr>Python</vt:lpstr>
      <vt:lpstr>Python</vt:lpstr>
      <vt:lpstr>Python and EPICS</vt:lpstr>
      <vt:lpstr>PyEPICS: Channel Access Client </vt:lpstr>
      <vt:lpstr>P4P: PVA Access Client</vt:lpstr>
      <vt:lpstr>PCASPY: Channel Access Server</vt:lpstr>
      <vt:lpstr>PyDevice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2026-06-17T19:32:41Z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